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9" r:id="rId2"/>
    <p:sldId id="267" r:id="rId3"/>
    <p:sldId id="268" r:id="rId4"/>
    <p:sldId id="275" r:id="rId5"/>
    <p:sldId id="269" r:id="rId6"/>
    <p:sldId id="271" r:id="rId7"/>
    <p:sldId id="277" r:id="rId8"/>
    <p:sldId id="270" r:id="rId9"/>
    <p:sldId id="272" r:id="rId10"/>
    <p:sldId id="273" r:id="rId11"/>
    <p:sldId id="266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A1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2" autoAdjust="0"/>
    <p:restoredTop sz="78873" autoAdjust="0"/>
  </p:normalViewPr>
  <p:slideViewPr>
    <p:cSldViewPr snapToGrid="0">
      <p:cViewPr varScale="1">
        <p:scale>
          <a:sx n="76" d="100"/>
          <a:sy n="76" d="100"/>
        </p:scale>
        <p:origin x="108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A9A27-D774-4E53-B0CA-1C14D0B308FC}" type="datetimeFigureOut">
              <a:rPr lang="en-NZ" smtClean="0"/>
              <a:t>25/07/2022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23F11-8D65-42F8-9323-704D3DED804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521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23F11-8D65-42F8-9323-704D3DED8042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890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23F11-8D65-42F8-9323-704D3DED8042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0525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23F11-8D65-42F8-9323-704D3DED8042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05258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23F11-8D65-42F8-9323-704D3DED8042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9786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23F11-8D65-42F8-9323-704D3DED8042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9225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23F11-8D65-42F8-9323-704D3DED8042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31086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23F11-8D65-42F8-9323-704D3DED8042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41842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23F11-8D65-42F8-9323-704D3DED8042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73502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23F11-8D65-42F8-9323-704D3DED8042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290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48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355000" r="-3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DF75068-5F8F-4A1F-9172-405970B650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477"/>
            <a:ext cx="7190477" cy="7190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7F1476-5F2F-4D90-923A-5478589FD6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822035"/>
            <a:ext cx="9144000" cy="1228581"/>
          </a:xfrm>
        </p:spPr>
        <p:txBody>
          <a:bodyPr anchor="b">
            <a:normAutofit/>
          </a:bodyPr>
          <a:lstStyle>
            <a:lvl1pPr algn="l">
              <a:defRPr sz="3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546DE-3D41-49CC-9460-EA4FEE1525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220770"/>
            <a:ext cx="9144000" cy="402358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2DFC68E6-AB1A-426C-B6BE-C75CB1A0E3D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24000" y="2793282"/>
            <a:ext cx="2329200" cy="262800"/>
          </a:xfrm>
        </p:spPr>
        <p:txBody>
          <a:bodyPr lIns="0" rIns="0">
            <a:noAutofit/>
          </a:bodyPr>
          <a:lstStyle>
            <a:lvl1pPr>
              <a:buFontTx/>
              <a:buNone/>
              <a:defRPr lang="en-US" sz="1600" kern="1200" baseline="0" dirty="0" smtClean="0">
                <a:solidFill>
                  <a:schemeClr val="accent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>
              <a:buFontTx/>
              <a:buNone/>
              <a:defRPr sz="1700" baseline="0">
                <a:solidFill>
                  <a:srgbClr val="5F655C"/>
                </a:solidFill>
              </a:defRPr>
            </a:lvl2pPr>
            <a:lvl3pPr>
              <a:buFontTx/>
              <a:buNone/>
              <a:defRPr sz="1700" baseline="0">
                <a:solidFill>
                  <a:srgbClr val="5F655C"/>
                </a:solidFill>
              </a:defRPr>
            </a:lvl3pPr>
            <a:lvl4pPr>
              <a:buFontTx/>
              <a:buNone/>
              <a:defRPr sz="1700" baseline="0">
                <a:solidFill>
                  <a:srgbClr val="5F655C"/>
                </a:solidFill>
              </a:defRPr>
            </a:lvl4pPr>
            <a:lvl5pPr>
              <a:buFontTx/>
              <a:buNone/>
              <a:defRPr sz="1700" baseline="0">
                <a:solidFill>
                  <a:srgbClr val="5F655C"/>
                </a:solidFill>
              </a:defRPr>
            </a:lvl5pPr>
          </a:lstStyle>
          <a:p>
            <a:pPr lvl="0"/>
            <a:r>
              <a:rPr lang="en-US" dirty="0"/>
              <a:t> Date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44256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A988-34AC-4AFF-A686-2A0AF2E3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F3DD9-1774-49A2-979B-F66ECC979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4683B-AB92-47D3-8BB8-6898CAE2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NZ"/>
              <a:t>legalframeworkreview.org.nz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4A279-4AA5-4949-8C9F-C99BBDE44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32DB-AFE0-42FB-8F4D-A5EFC127D70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6413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633F-E638-4E4E-BEDD-76E6D467E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E7C80-DDBE-4736-A545-3FC525117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38925-DC57-40A9-86D1-755978851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CC37EB-A0CF-4152-B05B-32D8FA88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/>
          <a:p>
            <a:r>
              <a:rPr lang="en-NZ" dirty="0"/>
              <a:t>legalframeworkreview.org.nz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5E310-62D5-47E6-93FC-315ADC39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32DB-AFE0-42FB-8F4D-A5EFC127D70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3144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2C5C-B9EE-4850-899F-4884F2D13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2E4A0-A005-45C1-943C-EEB9034CC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9814"/>
            <a:ext cx="4114800" cy="365125"/>
          </a:xfrm>
        </p:spPr>
        <p:txBody>
          <a:bodyPr/>
          <a:lstStyle/>
          <a:p>
            <a:r>
              <a:rPr lang="en-NZ"/>
              <a:t>legalframeworkreview.org.nz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36573A-F47B-4874-84B9-8C2D8AFC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32DB-AFE0-42FB-8F4D-A5EFC127D70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8895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0B3B7F-A173-440C-88F3-022E24580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</p:spPr>
        <p:txBody>
          <a:bodyPr/>
          <a:lstStyle/>
          <a:p>
            <a:r>
              <a:rPr lang="en-NZ" dirty="0"/>
              <a:t>legalframeworkreview.org.nz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75C01-27AF-4D77-A77B-66243FDE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32DB-AFE0-42FB-8F4D-A5EFC127D70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563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C767E-0D03-4700-A117-5666CF17C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796264-3B97-4608-8683-41BDF3BB2B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C0303-FFB7-443E-8DD5-3AAEA128F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720CA-CBDE-4C8B-BD17-1F34C13E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</p:spPr>
        <p:txBody>
          <a:bodyPr/>
          <a:lstStyle/>
          <a:p>
            <a:r>
              <a:rPr lang="en-NZ"/>
              <a:t>legalframeworkreview.org.nz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3628B-868B-4B06-AFDF-D276E047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032DB-AFE0-42FB-8F4D-A5EFC127D70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2207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9E8960-3814-48A3-858E-B1E73B1B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675B1-7E26-4FDD-B058-D2B2D6668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4EB80-1BDA-438E-82FB-CC5AF4B5F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80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NZ" dirty="0"/>
              <a:t>legalframeworkreview.org.nz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7BC95-0E70-40E5-96EF-FC9D094F6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95032DB-AFE0-42FB-8F4D-A5EFC127D70C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C7DEE4-0D14-41B8-9E81-52DAAA0C716E}"/>
              </a:ext>
            </a:extLst>
          </p:cNvPr>
          <p:cNvSpPr/>
          <p:nvPr userDrawn="1"/>
        </p:nvSpPr>
        <p:spPr>
          <a:xfrm>
            <a:off x="0" y="-308468"/>
            <a:ext cx="1265382" cy="107731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8602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rveymonkey.com/r/nzlawreview" TargetMode="External"/><Relationship Id="rId2" Type="http://schemas.openxmlformats.org/officeDocument/2006/relationships/hyperlink" Target="mailto:secretariat@legalframeworkreview.org.nz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355000" r="-3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1DBAA-F953-4A74-8949-973D6177E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2499" y="438412"/>
            <a:ext cx="9889571" cy="1602423"/>
          </a:xfrm>
        </p:spPr>
        <p:txBody>
          <a:bodyPr>
            <a:normAutofit fontScale="90000"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NZ" b="1" dirty="0"/>
              <a:t>The regulation of lawyers and legal services in Aotearoa New Zealand</a:t>
            </a:r>
            <a:br>
              <a:rPr lang="en-NZ" b="1" dirty="0"/>
            </a:br>
            <a:r>
              <a:rPr lang="en-NZ" sz="1800" b="1" dirty="0"/>
              <a:t> </a:t>
            </a:r>
            <a:br>
              <a:rPr lang="en-NZ" b="1" dirty="0"/>
            </a:br>
            <a:r>
              <a:rPr lang="en-NZ" b="1" dirty="0">
                <a:solidFill>
                  <a:srgbClr val="8BA190"/>
                </a:solidFill>
              </a:rPr>
              <a:t>Te </a:t>
            </a:r>
            <a:r>
              <a:rPr lang="en-NZ" b="1" dirty="0" err="1">
                <a:solidFill>
                  <a:srgbClr val="8BA190"/>
                </a:solidFill>
              </a:rPr>
              <a:t>pae</a:t>
            </a:r>
            <a:r>
              <a:rPr lang="en-NZ" b="1" dirty="0">
                <a:solidFill>
                  <a:srgbClr val="8BA190"/>
                </a:solidFill>
              </a:rPr>
              <a:t> </a:t>
            </a:r>
            <a:r>
              <a:rPr lang="en-NZ" b="1">
                <a:solidFill>
                  <a:srgbClr val="8BA190"/>
                </a:solidFill>
              </a:rPr>
              <a:t>whiritahi</a:t>
            </a:r>
            <a:r>
              <a:rPr lang="en-NZ" b="1" dirty="0">
                <a:solidFill>
                  <a:srgbClr val="8BA190"/>
                </a:solidFill>
              </a:rPr>
              <a:t> i te korowai </a:t>
            </a:r>
            <a:r>
              <a:rPr lang="en-NZ" b="1" dirty="0" err="1">
                <a:solidFill>
                  <a:srgbClr val="8BA190"/>
                </a:solidFill>
              </a:rPr>
              <a:t>rato</a:t>
            </a:r>
            <a:r>
              <a:rPr lang="en-NZ" b="1" dirty="0">
                <a:solidFill>
                  <a:srgbClr val="8BA190"/>
                </a:solidFill>
              </a:rPr>
              <a:t> </a:t>
            </a:r>
            <a:r>
              <a:rPr lang="en-NZ" b="1" dirty="0" err="1">
                <a:solidFill>
                  <a:srgbClr val="8BA190"/>
                </a:solidFill>
              </a:rPr>
              <a:t>ture</a:t>
            </a:r>
            <a:r>
              <a:rPr lang="en-NZ" b="1" dirty="0">
                <a:solidFill>
                  <a:srgbClr val="8BA190"/>
                </a:solidFill>
              </a:rPr>
              <a:t> o Aotearoa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375FA7-D371-439E-B210-F9FF6D8CF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9137" y="5465774"/>
            <a:ext cx="7548248" cy="845815"/>
          </a:xfrm>
        </p:spPr>
        <p:txBody>
          <a:bodyPr/>
          <a:lstStyle/>
          <a:p>
            <a:pPr algn="r"/>
            <a:r>
              <a:rPr lang="en-NZ" dirty="0"/>
              <a:t>Independent Review Panel webinar</a:t>
            </a:r>
          </a:p>
          <a:p>
            <a:pPr algn="r"/>
            <a:r>
              <a:rPr lang="en-NZ" dirty="0"/>
              <a:t>July 2022</a:t>
            </a:r>
          </a:p>
        </p:txBody>
      </p:sp>
    </p:spTree>
    <p:extLst>
      <p:ext uri="{BB962C8B-B14F-4D97-AF65-F5344CB8AC3E}">
        <p14:creationId xmlns:p14="http://schemas.microsoft.com/office/powerpoint/2010/main" val="1226686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60CDED-654B-0DF4-EECB-C85EE776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NZ" sz="4000" dirty="0"/>
              <a:t>What should governance arrangements look like for a regulator / membership body?</a:t>
            </a:r>
            <a:endParaRPr lang="en-US" sz="40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2A5DA06-A66A-1614-13CC-726BD4772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5844" y="1868557"/>
            <a:ext cx="5143522" cy="46126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500" dirty="0"/>
              <a:t>Possible issues with current structure:</a:t>
            </a:r>
          </a:p>
          <a:p>
            <a:pPr>
              <a:spcAft>
                <a:spcPts val="600"/>
              </a:spcAft>
            </a:pPr>
            <a:r>
              <a:rPr lang="en-US" sz="2500" dirty="0"/>
              <a:t>role of elections (regulator)</a:t>
            </a:r>
          </a:p>
          <a:p>
            <a:pPr>
              <a:spcAft>
                <a:spcPts val="600"/>
              </a:spcAft>
            </a:pPr>
            <a:r>
              <a:rPr lang="en-US" sz="2500" dirty="0"/>
              <a:t>lack of competency appointments</a:t>
            </a:r>
          </a:p>
          <a:p>
            <a:pPr>
              <a:spcAft>
                <a:spcPts val="600"/>
              </a:spcAft>
            </a:pPr>
            <a:r>
              <a:rPr lang="en-US" sz="2500" dirty="0"/>
              <a:t>25-member Council</a:t>
            </a:r>
          </a:p>
          <a:p>
            <a:pPr>
              <a:spcAft>
                <a:spcPts val="600"/>
              </a:spcAft>
            </a:pPr>
            <a:r>
              <a:rPr lang="en-US" sz="2500" dirty="0"/>
              <a:t>lack of lay members</a:t>
            </a:r>
          </a:p>
          <a:p>
            <a:pPr>
              <a:spcAft>
                <a:spcPts val="600"/>
              </a:spcAft>
            </a:pPr>
            <a:r>
              <a:rPr lang="en-US" sz="2500" dirty="0"/>
              <a:t>historic lack of diversity</a:t>
            </a:r>
          </a:p>
          <a:p>
            <a:pPr marL="0" indent="0">
              <a:spcAft>
                <a:spcPts val="600"/>
              </a:spcAft>
              <a:buNone/>
            </a:pPr>
            <a:br>
              <a:rPr lang="en-US" sz="2500" dirty="0"/>
            </a:br>
            <a:r>
              <a:rPr lang="en-US" sz="2500" dirty="0"/>
              <a:t>We’re also consulting on how to reflect te Tiriti in governance arrangements</a:t>
            </a: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0A69D-DE59-4055-8740-4954C7AA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NZ"/>
              <a:t>legalframeworkreview.org.nz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05912-21A6-4738-A174-FD6A7AB1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95032DB-AFE0-42FB-8F4D-A5EFC127D70C}" type="slidenum">
              <a:rPr lang="en-NZ" smtClean="0"/>
              <a:pPr>
                <a:spcAft>
                  <a:spcPts val="600"/>
                </a:spcAft>
              </a:pPr>
              <a:t>10</a:t>
            </a:fld>
            <a:endParaRPr lang="en-NZ"/>
          </a:p>
        </p:txBody>
      </p:sp>
      <p:pic>
        <p:nvPicPr>
          <p:cNvPr id="5" name="Picture 4" descr="A collage of people in different poses&#10;&#10;Description automatically generated with low confidence">
            <a:extLst>
              <a:ext uri="{FF2B5EF4-FFF2-40B4-BE49-F238E27FC236}">
                <a16:creationId xmlns:a16="http://schemas.microsoft.com/office/drawing/2014/main" id="{DCCB88B0-8922-B4C0-E2DE-FE4159EE8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" y="2067915"/>
            <a:ext cx="5873378" cy="31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13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E18D-9918-4461-B047-E6218594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NZ" dirty="0"/>
              <a:t>Where to from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72CF5-BAC1-4650-A325-381CDBCF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184" y="2179320"/>
            <a:ext cx="6001541" cy="3883574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NZ" sz="2300" dirty="0"/>
              <a:t>We are seeking comments by 12 August:</a:t>
            </a:r>
          </a:p>
          <a:p>
            <a:pPr lvl="1">
              <a:spcAft>
                <a:spcPts val="600"/>
              </a:spcAft>
            </a:pPr>
            <a:r>
              <a:rPr lang="en-NZ" sz="2300" dirty="0">
                <a:solidFill>
                  <a:schemeClr val="accent2"/>
                </a:solidFill>
              </a:rPr>
              <a:t>written submissions/comments:</a:t>
            </a:r>
            <a:br>
              <a:rPr lang="en-NZ" sz="2300" dirty="0">
                <a:solidFill>
                  <a:schemeClr val="accent2"/>
                </a:solidFill>
              </a:rPr>
            </a:br>
            <a:r>
              <a:rPr lang="en-NZ" sz="2200" dirty="0">
                <a:solidFill>
                  <a:schemeClr val="accent2"/>
                </a:solidFill>
                <a:hlinkClick r:id="rId2"/>
              </a:rPr>
              <a:t>secretariat@legalframeworkreview.org.nz</a:t>
            </a:r>
            <a:r>
              <a:rPr lang="en-NZ" sz="2200" dirty="0">
                <a:solidFill>
                  <a:schemeClr val="accent2"/>
                </a:solidFill>
              </a:rPr>
              <a:t> </a:t>
            </a:r>
          </a:p>
          <a:p>
            <a:pPr lvl="1">
              <a:spcAft>
                <a:spcPts val="600"/>
              </a:spcAft>
            </a:pPr>
            <a:r>
              <a:rPr lang="en-NZ" sz="2300" dirty="0">
                <a:solidFill>
                  <a:schemeClr val="accent2"/>
                </a:solidFill>
              </a:rPr>
              <a:t>an online survey: </a:t>
            </a:r>
            <a:r>
              <a:rPr lang="en-NZ" sz="2200" dirty="0">
                <a:solidFill>
                  <a:schemeClr val="accent2"/>
                </a:solidFill>
                <a:hlinkClick r:id="rId3"/>
              </a:rPr>
              <a:t>www.surveymonkey.com/r/nzlawreview</a:t>
            </a:r>
            <a:r>
              <a:rPr lang="en-NZ" sz="22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NZ" sz="2300" dirty="0"/>
              <a:t>We are holding meetings around the country, and the Law Society and member organisations will be holding a series of events</a:t>
            </a:r>
          </a:p>
          <a:p>
            <a:pPr>
              <a:spcAft>
                <a:spcPts val="600"/>
              </a:spcAft>
            </a:pPr>
            <a:endParaRPr lang="en-NZ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CB5F3-A93B-46DF-B601-3687E7926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NZ"/>
              <a:t>legalframeworkreview.org.nz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DC1CBC-0897-484E-A7C7-3B862C882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95032DB-AFE0-42FB-8F4D-A5EFC127D70C}" type="slidenum">
              <a:rPr lang="en-NZ" smtClean="0"/>
              <a:pPr>
                <a:spcAft>
                  <a:spcPts val="600"/>
                </a:spcAft>
              </a:pPr>
              <a:t>11</a:t>
            </a:fld>
            <a:endParaRPr lang="en-NZ"/>
          </a:p>
        </p:txBody>
      </p:sp>
      <p:pic>
        <p:nvPicPr>
          <p:cNvPr id="7" name="Picture 6" descr="A person hiking in the mountains&#10;&#10;Description automatically generated with low confidence">
            <a:extLst>
              <a:ext uri="{FF2B5EF4-FFF2-40B4-BE49-F238E27FC236}">
                <a16:creationId xmlns:a16="http://schemas.microsoft.com/office/drawing/2014/main" id="{4743C2D0-8226-BE4D-AA0B-46147EF69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58" y="1871295"/>
            <a:ext cx="6001542" cy="449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7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1DBAA-F953-4A74-8949-973D6177E1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/>
              <a:t>We look forward to hearing your views!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375FA7-D371-439E-B210-F9FF6D8CF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9137" y="5465774"/>
            <a:ext cx="7548248" cy="845815"/>
          </a:xfrm>
        </p:spPr>
        <p:txBody>
          <a:bodyPr/>
          <a:lstStyle/>
          <a:p>
            <a:pPr algn="r"/>
            <a:r>
              <a:rPr lang="en-NZ" dirty="0"/>
              <a:t>Independent Review Panel webinar</a:t>
            </a:r>
          </a:p>
          <a:p>
            <a:pPr algn="r"/>
            <a:r>
              <a:rPr lang="en-NZ" dirty="0"/>
              <a:t>July 2022</a:t>
            </a:r>
          </a:p>
        </p:txBody>
      </p:sp>
    </p:spTree>
    <p:extLst>
      <p:ext uri="{BB962C8B-B14F-4D97-AF65-F5344CB8AC3E}">
        <p14:creationId xmlns:p14="http://schemas.microsoft.com/office/powerpoint/2010/main" val="1008251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60CDED-654B-0DF4-EECB-C85EE776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520" y="1"/>
            <a:ext cx="9860280" cy="1690688"/>
          </a:xfrm>
        </p:spPr>
        <p:txBody>
          <a:bodyPr/>
          <a:lstStyle/>
          <a:p>
            <a:r>
              <a:rPr lang="en-US" dirty="0"/>
              <a:t>Why are we doing this review?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2A5DA06-A66A-1614-13CC-726BD4772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515979"/>
            <a:ext cx="5608320" cy="5205496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concerns about sexual harassment, bullying and poor mental health</a:t>
            </a:r>
            <a:br>
              <a:rPr lang="en-US" sz="2400" dirty="0"/>
            </a:br>
            <a:r>
              <a:rPr lang="en-US" sz="2400" dirty="0"/>
              <a:t>in the legal profession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delays and lack of transparency in complaints system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reforms of regulatory models </a:t>
            </a:r>
            <a:br>
              <a:rPr lang="en-US" sz="2400" dirty="0"/>
            </a:br>
            <a:r>
              <a:rPr lang="en-US" sz="2400" dirty="0"/>
              <a:t>for lawyers internationally and </a:t>
            </a:r>
            <a:br>
              <a:rPr lang="en-US" sz="2400" dirty="0"/>
            </a:br>
            <a:r>
              <a:rPr lang="en-US" sz="2400" dirty="0"/>
              <a:t>in other NZ professions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changing expectations re cultural competence in diverse population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how to acknowledge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Tiriti</a:t>
            </a:r>
            <a:r>
              <a:rPr lang="en-US" sz="2400" dirty="0"/>
              <a:t> and biculturalism in statutory framework?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how to promote innovation and competition in delivery of legal services? 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0A69D-DE59-4055-8740-4954C7AA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NZ"/>
              <a:t>legalframeworkreview.org.nz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05912-21A6-4738-A174-FD6A7AB1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95032DB-AFE0-42FB-8F4D-A5EFC127D70C}" type="slidenum">
              <a:rPr lang="en-NZ" smtClean="0"/>
              <a:pPr>
                <a:spcAft>
                  <a:spcPts val="600"/>
                </a:spcAft>
              </a:pPr>
              <a:t>2</a:t>
            </a:fld>
            <a:endParaRPr lang="en-NZ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CFE462-7F28-A243-8231-AD0DACC252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26D26F28-5CC5-7A4B-8DDD-47790935A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38838"/>
            <a:ext cx="5181600" cy="732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543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60CDED-654B-0DF4-EECB-C85EE776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82" y="161097"/>
            <a:ext cx="10515600" cy="1325563"/>
          </a:xfrm>
        </p:spPr>
        <p:txBody>
          <a:bodyPr/>
          <a:lstStyle/>
          <a:p>
            <a:r>
              <a:rPr lang="en-US" dirty="0"/>
              <a:t>Wide scope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2A5DA06-A66A-1614-13CC-726BD4772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3741" y="996566"/>
            <a:ext cx="5130059" cy="5475248"/>
          </a:xfrm>
        </p:spPr>
        <p:txBody>
          <a:bodyPr>
            <a:normAutofit fontScale="70000" lnSpcReduction="20000"/>
          </a:bodyPr>
          <a:lstStyle/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NZ" sz="3300" dirty="0">
                <a:solidFill>
                  <a:schemeClr val="accent2"/>
                </a:solidFill>
              </a:rPr>
              <a:t>whether the Law Society’s regulatory and representative functions should be separated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NZ" sz="3300" dirty="0">
                <a:solidFill>
                  <a:schemeClr val="accent2"/>
                </a:solidFill>
              </a:rPr>
              <a:t>how unacceptable conduct is prevented and addressed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NZ" sz="3300" dirty="0">
                <a:solidFill>
                  <a:schemeClr val="accent2"/>
                </a:solidFill>
              </a:rPr>
              <a:t>how complaints are made and responded to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NZ" sz="3300" dirty="0">
                <a:solidFill>
                  <a:schemeClr val="accent2"/>
                </a:solidFill>
              </a:rPr>
              <a:t>which legal services are regulated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NZ" sz="3300" dirty="0">
                <a:solidFill>
                  <a:schemeClr val="accent2"/>
                </a:solidFill>
              </a:rPr>
              <a:t>optimal organisational and governance arrangements for the Law Society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NZ" sz="3300" dirty="0">
                <a:solidFill>
                  <a:schemeClr val="accent2"/>
                </a:solidFill>
              </a:rPr>
              <a:t>the role </a:t>
            </a:r>
            <a:r>
              <a:rPr lang="en-NZ" sz="3300" dirty="0" err="1">
                <a:solidFill>
                  <a:schemeClr val="accent2"/>
                </a:solidFill>
              </a:rPr>
              <a:t>te</a:t>
            </a:r>
            <a:r>
              <a:rPr lang="en-NZ" sz="3300" dirty="0">
                <a:solidFill>
                  <a:schemeClr val="accent2"/>
                </a:solidFill>
              </a:rPr>
              <a:t> </a:t>
            </a:r>
            <a:r>
              <a:rPr lang="en-NZ" sz="3300" dirty="0" err="1">
                <a:solidFill>
                  <a:schemeClr val="accent2"/>
                </a:solidFill>
              </a:rPr>
              <a:t>Tiriti</a:t>
            </a:r>
            <a:r>
              <a:rPr lang="en-NZ" sz="3300" dirty="0">
                <a:solidFill>
                  <a:schemeClr val="accent2"/>
                </a:solidFill>
              </a:rPr>
              <a:t> should play in the statutory framework and regulator governance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NZ" sz="3300" dirty="0">
                <a:solidFill>
                  <a:schemeClr val="accent2"/>
                </a:solidFill>
              </a:rPr>
              <a:t>how inclusion and diversity should be expressed in the regulatory framework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0A69D-DE59-4055-8740-4954C7AA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NZ"/>
              <a:t>legalframeworkreview.org.nz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05912-21A6-4738-A174-FD6A7AB1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95032DB-AFE0-42FB-8F4D-A5EFC127D70C}" type="slidenum">
              <a:rPr lang="en-NZ" smtClean="0"/>
              <a:pPr>
                <a:spcAft>
                  <a:spcPts val="600"/>
                </a:spcAft>
              </a:pPr>
              <a:t>3</a:t>
            </a:fld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2C68A9-8E1E-794E-A121-99405D9795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2" r="12259"/>
          <a:stretch/>
        </p:blipFill>
        <p:spPr>
          <a:xfrm>
            <a:off x="639417" y="1273300"/>
            <a:ext cx="5328843" cy="492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66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60CDED-654B-0DF4-EECB-C85EE776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Review process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2A5DA06-A66A-1614-13CC-726BD4772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2" y="992459"/>
            <a:ext cx="4952998" cy="5546453"/>
          </a:xfrm>
        </p:spPr>
        <p:txBody>
          <a:bodyPr>
            <a:normAutofit fontScale="325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sz="7100" dirty="0"/>
              <a:t>Panel appointed 1 March 2022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sz="7100" dirty="0"/>
              <a:t>Our task is to identify changes needed for fit-for-purpose regulation and representation </a:t>
            </a:r>
            <a:br>
              <a:rPr lang="en-NZ" sz="7100" dirty="0"/>
            </a:br>
            <a:r>
              <a:rPr lang="en-NZ" sz="7100" dirty="0"/>
              <a:t>of lawyers in 21</a:t>
            </a:r>
            <a:r>
              <a:rPr lang="en-NZ" sz="7100" baseline="30000" dirty="0"/>
              <a:t>st</a:t>
            </a:r>
            <a:r>
              <a:rPr lang="en-NZ" sz="7100" dirty="0"/>
              <a:t> century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sz="7100" dirty="0"/>
              <a:t>Discussion document released </a:t>
            </a:r>
            <a:br>
              <a:rPr lang="en-NZ" sz="7100" dirty="0"/>
            </a:br>
            <a:r>
              <a:rPr lang="en-NZ" sz="7100" dirty="0"/>
              <a:t>in June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sz="7100" dirty="0"/>
              <a:t>July-August consultation with the profession, consumer groups and </a:t>
            </a:r>
            <a:br>
              <a:rPr lang="en-NZ" sz="7100" dirty="0"/>
            </a:br>
            <a:r>
              <a:rPr lang="en-NZ" sz="7100" dirty="0"/>
              <a:t>policy makers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sz="7100" dirty="0"/>
              <a:t>Meetings with regulators and experts in UK, Australia, Canada, </a:t>
            </a:r>
            <a:br>
              <a:rPr lang="en-NZ" sz="7100" dirty="0"/>
            </a:br>
            <a:r>
              <a:rPr lang="en-NZ" sz="7100" dirty="0"/>
              <a:t>June-Sept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sz="7100" dirty="0"/>
              <a:t>Final report to NZLS Board in December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0A69D-DE59-4055-8740-4954C7AA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NZ"/>
              <a:t>legalframeworkreview.org.nz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05912-21A6-4738-A174-FD6A7AB1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95032DB-AFE0-42FB-8F4D-A5EFC127D70C}" type="slidenum">
              <a:rPr lang="en-NZ" smtClean="0"/>
              <a:pPr>
                <a:spcAft>
                  <a:spcPts val="600"/>
                </a:spcAft>
              </a:pPr>
              <a:t>4</a:t>
            </a:fld>
            <a:endParaRPr lang="en-NZ"/>
          </a:p>
        </p:txBody>
      </p:sp>
      <p:pic>
        <p:nvPicPr>
          <p:cNvPr id="6" name="Picture 5" descr="A large group of people walking on a path by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DD48A2A8-A1B0-6A41-9CAA-B5AFA63E4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7" y="1759994"/>
            <a:ext cx="7046195" cy="39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75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60CDED-654B-0DF4-EECB-C85EE776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NZ" sz="4000" dirty="0"/>
              <a:t>Is the statutory framework fit for purpose?</a:t>
            </a:r>
            <a:endParaRPr lang="en-US" sz="40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2A5DA06-A66A-1614-13CC-726BD4772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26061" y="1690687"/>
            <a:ext cx="3319272" cy="49933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700" dirty="0"/>
              <a:t>The Act:</a:t>
            </a:r>
          </a:p>
          <a:p>
            <a:pPr>
              <a:buFontTx/>
              <a:buChar char="-"/>
            </a:pPr>
            <a:r>
              <a:rPr lang="en-US" sz="2700" dirty="0"/>
              <a:t>does not set regulatory objectives</a:t>
            </a:r>
          </a:p>
          <a:p>
            <a:pPr>
              <a:buFontTx/>
              <a:buChar char="-"/>
            </a:pPr>
            <a:r>
              <a:rPr lang="en-US" sz="2700" dirty="0"/>
              <a:t>is silent on </a:t>
            </a:r>
            <a:r>
              <a:rPr lang="en-US" sz="2700" dirty="0" err="1"/>
              <a:t>te</a:t>
            </a:r>
            <a:r>
              <a:rPr lang="en-US" sz="2700" dirty="0"/>
              <a:t> </a:t>
            </a:r>
            <a:r>
              <a:rPr lang="en-US" sz="2700" dirty="0" err="1"/>
              <a:t>Tiriti</a:t>
            </a:r>
            <a:endParaRPr lang="en-US" sz="2700" dirty="0"/>
          </a:p>
          <a:p>
            <a:pPr>
              <a:buFontTx/>
              <a:buChar char="-"/>
            </a:pPr>
            <a:r>
              <a:rPr lang="en-US" sz="2700" dirty="0"/>
              <a:t>focuses on protecting titles, rather than the risk to consumers</a:t>
            </a:r>
          </a:p>
          <a:p>
            <a:pPr>
              <a:buFontTx/>
              <a:buChar char="-"/>
            </a:pPr>
            <a:r>
              <a:rPr lang="en-US" sz="2700" dirty="0"/>
              <a:t>restricts corporate models</a:t>
            </a:r>
          </a:p>
          <a:p>
            <a:pPr>
              <a:buFontTx/>
              <a:buChar char="-"/>
            </a:pPr>
            <a:r>
              <a:rPr lang="en-US" sz="2700" dirty="0"/>
              <a:t>focuses regulation on individuals, not entities</a:t>
            </a:r>
          </a:p>
          <a:p>
            <a:pPr>
              <a:buFontTx/>
              <a:buChar char="-"/>
            </a:pPr>
            <a:r>
              <a:rPr lang="en-US" sz="2700" dirty="0"/>
              <a:t>sets a prescriptive model for handling complaints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0A69D-DE59-4055-8740-4954C7AA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NZ"/>
              <a:t>legalframeworkreview.org.nz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05912-21A6-4738-A174-FD6A7AB1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95032DB-AFE0-42FB-8F4D-A5EFC127D70C}" type="slidenum">
              <a:rPr lang="en-NZ" smtClean="0"/>
              <a:pPr>
                <a:spcAft>
                  <a:spcPts val="600"/>
                </a:spcAft>
              </a:pPr>
              <a:t>5</a:t>
            </a:fld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46A47-8734-48AC-81C7-AF8C43589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4" y="1499559"/>
            <a:ext cx="3253877" cy="4993316"/>
          </a:xfrm>
          <a:prstGeom prst="rect">
            <a:avLst/>
          </a:prstGeom>
        </p:spPr>
      </p:pic>
      <p:pic>
        <p:nvPicPr>
          <p:cNvPr id="8" name="Picture 1" descr="31191-atl.jpg">
            <a:extLst>
              <a:ext uri="{FF2B5EF4-FFF2-40B4-BE49-F238E27FC236}">
                <a16:creationId xmlns:a16="http://schemas.microsoft.com/office/drawing/2014/main" id="{67AF83ED-66C4-C14A-B75A-854BCB934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33" y="2018665"/>
            <a:ext cx="5516187" cy="369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895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60CDED-654B-0DF4-EECB-C85EE776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NZ" sz="4000" dirty="0"/>
              <a:t>How can the complaints model be improved?</a:t>
            </a:r>
            <a:endParaRPr lang="en-US" sz="40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2A5DA06-A66A-1614-13CC-726BD4772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073" y="1825625"/>
            <a:ext cx="4594303" cy="435133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the current model is not working - slow, adversarial </a:t>
            </a:r>
            <a:br>
              <a:rPr lang="en-US" sz="2300" dirty="0"/>
            </a:br>
            <a:r>
              <a:rPr lang="en-US" sz="2300" dirty="0"/>
              <a:t>and lacks transparency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many of the problems are caused by factors outside of the Law Society’s control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we are consulting on options for wholesale reform of the model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0A69D-DE59-4055-8740-4954C7AA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NZ"/>
              <a:t>legalframeworkreview.org.nz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05912-21A6-4738-A174-FD6A7AB1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95032DB-AFE0-42FB-8F4D-A5EFC127D70C}" type="slidenum">
              <a:rPr lang="en-NZ" smtClean="0"/>
              <a:pPr>
                <a:spcAft>
                  <a:spcPts val="600"/>
                </a:spcAft>
              </a:pPr>
              <a:t>6</a:t>
            </a:fld>
            <a:endParaRPr lang="en-NZ"/>
          </a:p>
        </p:txBody>
      </p:sp>
      <p:pic>
        <p:nvPicPr>
          <p:cNvPr id="7" name="Picture 4" descr="8">
            <a:extLst>
              <a:ext uri="{FF2B5EF4-FFF2-40B4-BE49-F238E27FC236}">
                <a16:creationId xmlns:a16="http://schemas.microsoft.com/office/drawing/2014/main" id="{A81284EE-0980-194F-866F-DAC36D894F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7320" y="1645920"/>
            <a:ext cx="6949440" cy="5212080"/>
          </a:xfrm>
          <a:noFill/>
        </p:spPr>
      </p:pic>
    </p:spTree>
    <p:extLst>
      <p:ext uri="{BB962C8B-B14F-4D97-AF65-F5344CB8AC3E}">
        <p14:creationId xmlns:p14="http://schemas.microsoft.com/office/powerpoint/2010/main" val="3231686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60CDED-654B-0DF4-EECB-C85EE776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NZ" sz="4000" dirty="0"/>
              <a:t>How can the profession strengthen its commitments to te Tiriti o Waitangi?</a:t>
            </a:r>
            <a:endParaRPr lang="en-US" sz="40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2A5DA06-A66A-1614-13CC-726BD4772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4546" y="2219093"/>
            <a:ext cx="4320532" cy="395786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bicultural foundations, reconciliation, te reo and tikanga are growing in importance for the practice of law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should te Tiriti be incorporated into the Act?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how can a regulator/representative body better reflect te Tiriti?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0A69D-DE59-4055-8740-4954C7AA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NZ" dirty="0" err="1"/>
              <a:t>legalframeworkreview.org.nz</a:t>
            </a: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05912-21A6-4738-A174-FD6A7AB1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95032DB-AFE0-42FB-8F4D-A5EFC127D70C}" type="slidenum">
              <a:rPr lang="en-NZ" smtClean="0"/>
              <a:pPr>
                <a:spcAft>
                  <a:spcPts val="600"/>
                </a:spcAft>
              </a:pPr>
              <a:t>7</a:t>
            </a:fld>
            <a:endParaRPr lang="en-NZ"/>
          </a:p>
        </p:txBody>
      </p:sp>
      <p:pic>
        <p:nvPicPr>
          <p:cNvPr id="7" name="Picture 1" descr="9536379.jpg">
            <a:extLst>
              <a:ext uri="{FF2B5EF4-FFF2-40B4-BE49-F238E27FC236}">
                <a16:creationId xmlns:a16="http://schemas.microsoft.com/office/drawing/2014/main" id="{C35A07D7-1EA7-8347-AA30-48C20F59F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6" y="2129883"/>
            <a:ext cx="6374889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82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60CDED-654B-0DF4-EECB-C85EE776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377" y="433953"/>
            <a:ext cx="10910806" cy="1256736"/>
          </a:xfrm>
        </p:spPr>
        <p:txBody>
          <a:bodyPr anchor="ctr">
            <a:normAutofit fontScale="90000"/>
          </a:bodyPr>
          <a:lstStyle/>
          <a:p>
            <a:r>
              <a:rPr lang="en-NZ" dirty="0"/>
              <a:t>How to promote a positive and diverse culture within the legal profession?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2A5DA06-A66A-1614-13CC-726BD4772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13302"/>
            <a:ext cx="5591014" cy="436366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how can we promote good conduct and support wellbeing to ensure safe workplaces?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why are so many junior lawyers leaving the profession? why do barriers still exist for so many?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does the regulator need new tools?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we are consulting on what further steps are needed 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0A69D-DE59-4055-8740-4954C7AA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NZ"/>
              <a:t>legalframeworkreview.org.nz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05912-21A6-4738-A174-FD6A7AB1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95032DB-AFE0-42FB-8F4D-A5EFC127D70C}" type="slidenum">
              <a:rPr lang="en-NZ" smtClean="0"/>
              <a:pPr>
                <a:spcAft>
                  <a:spcPts val="600"/>
                </a:spcAft>
              </a:pPr>
              <a:t>8</a:t>
            </a:fld>
            <a:endParaRPr lang="en-NZ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88BA901-43D8-9449-AA92-91673D770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9" y="1813302"/>
            <a:ext cx="5497329" cy="396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867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60CDED-654B-0DF4-EECB-C85EE776B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4000" dirty="0"/>
              <a:t>Is there a case for an independent regulator?</a:t>
            </a:r>
            <a:endParaRPr lang="en-US" sz="40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2A5DA06-A66A-1614-13CC-726BD4772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39590"/>
            <a:ext cx="5181600" cy="453297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international trend towards independent regulation of lawyers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the status quo has some benefits, but the issue is whether these come at a cost to the profession and the public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we are consulting on a number of options – government regulation is not on the table</a:t>
            </a:r>
          </a:p>
          <a:p>
            <a:pPr>
              <a:buFontTx/>
              <a:buChar char="-"/>
            </a:pPr>
            <a:endParaRPr lang="en-US" sz="2000" dirty="0"/>
          </a:p>
          <a:p>
            <a:pPr>
              <a:buFontTx/>
              <a:buChar char="-"/>
            </a:pP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0A69D-DE59-4055-8740-4954C7AA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NZ"/>
              <a:t>legalframeworkreview.org.nz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05912-21A6-4738-A174-FD6A7AB1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95032DB-AFE0-42FB-8F4D-A5EFC127D70C}" type="slidenum">
              <a:rPr lang="en-NZ" smtClean="0"/>
              <a:pPr>
                <a:spcAft>
                  <a:spcPts val="600"/>
                </a:spcAft>
              </a:pPr>
              <a:t>9</a:t>
            </a:fld>
            <a:endParaRPr lang="en-NZ"/>
          </a:p>
        </p:txBody>
      </p:sp>
      <p:pic>
        <p:nvPicPr>
          <p:cNvPr id="2050" name="Picture 2" descr="The results of a recent Criminal Bar Association survey of harassment and bullying, which found that 65 per cent of respondents pointed to judges as the source of the behaviour come as no surprise.">
            <a:extLst>
              <a:ext uri="{FF2B5EF4-FFF2-40B4-BE49-F238E27FC236}">
                <a16:creationId xmlns:a16="http://schemas.microsoft.com/office/drawing/2014/main" id="{8A9DCDDE-F89D-40BB-A1C7-E5D7A3880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12" y="2086324"/>
            <a:ext cx="5097794" cy="286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422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Legal Review Panel FINAL COLOUR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165144"/>
      </a:accent1>
      <a:accent2>
        <a:srgbClr val="01332E"/>
      </a:accent2>
      <a:accent3>
        <a:srgbClr val="96AA9B"/>
      </a:accent3>
      <a:accent4>
        <a:srgbClr val="5DC92B"/>
      </a:accent4>
      <a:accent5>
        <a:srgbClr val="5CAC6E"/>
      </a:accent5>
      <a:accent6>
        <a:srgbClr val="D6AF59"/>
      </a:accent6>
      <a:hlink>
        <a:srgbClr val="65D8CA"/>
      </a:hlink>
      <a:folHlink>
        <a:srgbClr val="BEC3E5"/>
      </a:folHlink>
    </a:clrScheme>
    <a:fontScheme name="Legal Review Logo font">
      <a:majorFont>
        <a:latin typeface="Promp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May 2022" id="{B8340525-202C-419A-8FF8-BA8604F71BFF}" vid="{B242FA1B-4A0D-436F-982D-CC28610A76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egal Review Panel FINAL COLOURS">
    <a:dk1>
      <a:sysClr val="windowText" lastClr="000000"/>
    </a:dk1>
    <a:lt1>
      <a:sysClr val="window" lastClr="FFFFFF"/>
    </a:lt1>
    <a:dk2>
      <a:srgbClr val="000000"/>
    </a:dk2>
    <a:lt2>
      <a:srgbClr val="EEECE1"/>
    </a:lt2>
    <a:accent1>
      <a:srgbClr val="165144"/>
    </a:accent1>
    <a:accent2>
      <a:srgbClr val="01332E"/>
    </a:accent2>
    <a:accent3>
      <a:srgbClr val="96AA9B"/>
    </a:accent3>
    <a:accent4>
      <a:srgbClr val="5DC92B"/>
    </a:accent4>
    <a:accent5>
      <a:srgbClr val="5CAC6E"/>
    </a:accent5>
    <a:accent6>
      <a:srgbClr val="D6AF59"/>
    </a:accent6>
    <a:hlink>
      <a:srgbClr val="65D8CA"/>
    </a:hlink>
    <a:folHlink>
      <a:srgbClr val="BEC3E5"/>
    </a:folHlink>
  </a:clrScheme>
</a:themeOverride>
</file>

<file path=ppt/theme/themeOverride2.xml><?xml version="1.0" encoding="utf-8"?>
<a:themeOverride xmlns:a="http://schemas.openxmlformats.org/drawingml/2006/main">
  <a:clrScheme name="Legal Review Panel FINAL COLOURS">
    <a:dk1>
      <a:sysClr val="windowText" lastClr="000000"/>
    </a:dk1>
    <a:lt1>
      <a:sysClr val="window" lastClr="FFFFFF"/>
    </a:lt1>
    <a:dk2>
      <a:srgbClr val="000000"/>
    </a:dk2>
    <a:lt2>
      <a:srgbClr val="EEECE1"/>
    </a:lt2>
    <a:accent1>
      <a:srgbClr val="165144"/>
    </a:accent1>
    <a:accent2>
      <a:srgbClr val="01332E"/>
    </a:accent2>
    <a:accent3>
      <a:srgbClr val="96AA9B"/>
    </a:accent3>
    <a:accent4>
      <a:srgbClr val="5DC92B"/>
    </a:accent4>
    <a:accent5>
      <a:srgbClr val="5CAC6E"/>
    </a:accent5>
    <a:accent6>
      <a:srgbClr val="D6AF59"/>
    </a:accent6>
    <a:hlink>
      <a:srgbClr val="65D8CA"/>
    </a:hlink>
    <a:folHlink>
      <a:srgbClr val="BEC3E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1328</TotalTime>
  <Words>695</Words>
  <Application>Microsoft Office PowerPoint</Application>
  <PresentationFormat>Widescreen</PresentationFormat>
  <Paragraphs>95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Segoe UI</vt:lpstr>
      <vt:lpstr>Office Theme</vt:lpstr>
      <vt:lpstr>The regulation of lawyers and legal services in Aotearoa New Zealand   Te pae whiritahi i te korowai rato ture o Aotearoa</vt:lpstr>
      <vt:lpstr>Why are we doing this review?</vt:lpstr>
      <vt:lpstr>Wide scope</vt:lpstr>
      <vt:lpstr>Review process</vt:lpstr>
      <vt:lpstr>Is the statutory framework fit for purpose?</vt:lpstr>
      <vt:lpstr>How can the complaints model be improved?</vt:lpstr>
      <vt:lpstr>How can the profession strengthen its commitments to te Tiriti o Waitangi?</vt:lpstr>
      <vt:lpstr>How to promote a positive and diverse culture within the legal profession?</vt:lpstr>
      <vt:lpstr>Is there a case for an independent regulator?</vt:lpstr>
      <vt:lpstr>What should governance arrangements look like for a regulator / membership body?</vt:lpstr>
      <vt:lpstr>Where to from here?</vt:lpstr>
      <vt:lpstr>We look forward to hearing your views!</vt:lpstr>
    </vt:vector>
  </TitlesOfParts>
  <Company>Sapere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Loan</dc:creator>
  <cp:lastModifiedBy>Jeff Loan</cp:lastModifiedBy>
  <cp:revision>84</cp:revision>
  <dcterms:created xsi:type="dcterms:W3CDTF">2022-06-15T23:50:38Z</dcterms:created>
  <dcterms:modified xsi:type="dcterms:W3CDTF">2022-07-25T02:21:47Z</dcterms:modified>
</cp:coreProperties>
</file>